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1"/>
  </p:notesMasterIdLst>
  <p:handoutMasterIdLst>
    <p:handoutMasterId r:id="rId12"/>
  </p:handoutMasterIdLst>
  <p:sldIdLst>
    <p:sldId id="267" r:id="rId2"/>
    <p:sldId id="457" r:id="rId3"/>
    <p:sldId id="458" r:id="rId4"/>
    <p:sldId id="459" r:id="rId5"/>
    <p:sldId id="461" r:id="rId6"/>
    <p:sldId id="460" r:id="rId7"/>
    <p:sldId id="463" r:id="rId8"/>
    <p:sldId id="464" r:id="rId9"/>
    <p:sldId id="401" r:id="rId10"/>
  </p:sldIdLst>
  <p:sldSz cx="12192000" cy="6858000"/>
  <p:notesSz cx="6858000" cy="9144000"/>
  <p:embeddedFontLst>
    <p:embeddedFont>
      <p:font typeface="Century Gothic" panose="020B0502020202020204" pitchFamily="34" charset="0"/>
      <p:regular r:id="rId13"/>
      <p:bold r:id="rId14"/>
      <p:italic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andro" initials="l" lastIdx="1" clrIdx="0">
    <p:extLst>
      <p:ext uri="{19B8F6BF-5375-455C-9EA6-DF929625EA0E}">
        <p15:presenceInfo xmlns:p15="http://schemas.microsoft.com/office/powerpoint/2012/main" userId="leandro" providerId="None"/>
      </p:ext>
    </p:extLst>
  </p:cmAuthor>
  <p:cmAuthor id="2" name="Fernando Bordignon" initials="FB" lastIdx="1" clrIdx="1">
    <p:extLst>
      <p:ext uri="{19B8F6BF-5375-455C-9EA6-DF929625EA0E}">
        <p15:presenceInfo xmlns:p15="http://schemas.microsoft.com/office/powerpoint/2012/main" userId="edff5da36088088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9288"/>
    <a:srgbClr val="005751"/>
    <a:srgbClr val="F9F9F9"/>
    <a:srgbClr val="909193"/>
    <a:srgbClr val="636466"/>
    <a:srgbClr val="005A53"/>
    <a:srgbClr val="444446"/>
    <a:srgbClr val="009F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8A107856-5554-42FB-B03E-39F5DBC370BA}" styleName="Medium Style 4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575" autoAdjust="0"/>
    <p:restoredTop sz="96729" autoAdjust="0"/>
  </p:normalViewPr>
  <p:slideViewPr>
    <p:cSldViewPr snapToGrid="0">
      <p:cViewPr varScale="1">
        <p:scale>
          <a:sx n="128" d="100"/>
          <a:sy n="128" d="100"/>
        </p:scale>
        <p:origin x="387" y="65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64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AF64C9-A946-485D-811A-80BA980A9E33}" type="datetimeFigureOut">
              <a:rPr lang="en-US" smtClean="0"/>
              <a:t>7/6/2023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B0163D-E048-4224-BCAC-CD7E9D4CE52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52828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1147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5490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202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userDrawn="1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-348449" y="8547012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55" lvl="0" indent="-423301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10" lvl="1" indent="-4063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664" lvl="2" indent="-4063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218" lvl="3" indent="-4063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772" lvl="4" indent="-4063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327" lvl="5" indent="-4063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880" lvl="6" indent="-4063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435" lvl="7" indent="-4063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5990" lvl="8" indent="-40637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13282257" y="4725472"/>
            <a:ext cx="5333200" cy="45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55" lvl="0" indent="-423301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867"/>
            </a:lvl1pPr>
            <a:lvl2pPr marL="1219110" lvl="1" indent="-4063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664" lvl="2" indent="-4063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218" lvl="3" indent="-4063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772" lvl="4" indent="-4063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327" lvl="5" indent="-4063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880" lvl="6" indent="-4063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435" lvl="7" indent="-4063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5990" lvl="8" indent="-40637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 dirty="0"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8" name="Google Shape;12;p2"/>
          <p:cNvSpPr txBox="1">
            <a:spLocks/>
          </p:cNvSpPr>
          <p:nvPr userDrawn="1"/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  <a:defRPr sz="1333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9" name="Rectangle 8"/>
          <p:cNvSpPr/>
          <p:nvPr userDrawn="1"/>
        </p:nvSpPr>
        <p:spPr>
          <a:xfrm>
            <a:off x="834387" y="0"/>
            <a:ext cx="1374658" cy="1375444"/>
          </a:xfrm>
          <a:prstGeom prst="rect">
            <a:avLst/>
          </a:prstGeom>
          <a:solidFill>
            <a:srgbClr val="0092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54"/>
          <a:stretch/>
        </p:blipFill>
        <p:spPr>
          <a:xfrm>
            <a:off x="932726" y="92625"/>
            <a:ext cx="1201418" cy="1211530"/>
          </a:xfrm>
          <a:prstGeom prst="rect">
            <a:avLst/>
          </a:prstGeom>
        </p:spPr>
      </p:pic>
      <p:sp>
        <p:nvSpPr>
          <p:cNvPr id="11" name="Rectangle 10"/>
          <p:cNvSpPr/>
          <p:nvPr userDrawn="1"/>
        </p:nvSpPr>
        <p:spPr>
          <a:xfrm>
            <a:off x="0" y="6400800"/>
            <a:ext cx="12192000" cy="457200"/>
          </a:xfrm>
          <a:prstGeom prst="rect">
            <a:avLst/>
          </a:prstGeom>
          <a:solidFill>
            <a:srgbClr val="005A5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lowchart: Data 11"/>
          <p:cNvSpPr/>
          <p:nvPr userDrawn="1"/>
        </p:nvSpPr>
        <p:spPr>
          <a:xfrm>
            <a:off x="1473200" y="3558013"/>
            <a:ext cx="10718800" cy="2842787"/>
          </a:xfrm>
          <a:prstGeom prst="flowChartInputOutput">
            <a:avLst/>
          </a:prstGeom>
          <a:solidFill>
            <a:srgbClr val="636466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/>
          <p:cNvSpPr/>
          <p:nvPr userDrawn="1"/>
        </p:nvSpPr>
        <p:spPr>
          <a:xfrm>
            <a:off x="6338842" y="3573070"/>
            <a:ext cx="5853157" cy="2817151"/>
          </a:xfrm>
          <a:prstGeom prst="rect">
            <a:avLst/>
          </a:prstGeom>
          <a:solidFill>
            <a:srgbClr val="9091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Flowchart: Data 13"/>
          <p:cNvSpPr/>
          <p:nvPr userDrawn="1"/>
        </p:nvSpPr>
        <p:spPr>
          <a:xfrm>
            <a:off x="3759200" y="3576029"/>
            <a:ext cx="4673600" cy="2814192"/>
          </a:xfrm>
          <a:prstGeom prst="flowChartInputOutput">
            <a:avLst/>
          </a:prstGeom>
          <a:solidFill>
            <a:srgbClr val="90919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/>
          <p:cNvCxnSpPr/>
          <p:nvPr userDrawn="1"/>
        </p:nvCxnSpPr>
        <p:spPr>
          <a:xfrm flipV="1">
            <a:off x="1473200" y="6397841"/>
            <a:ext cx="10816431" cy="2"/>
          </a:xfrm>
          <a:prstGeom prst="line">
            <a:avLst/>
          </a:prstGeom>
          <a:ln w="254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Google Shape;11;p2"/>
          <p:cNvSpPr txBox="1">
            <a:spLocks noGrp="1"/>
          </p:cNvSpPr>
          <p:nvPr>
            <p:ph type="subTitle" idx="13"/>
          </p:nvPr>
        </p:nvSpPr>
        <p:spPr>
          <a:xfrm>
            <a:off x="4038599" y="5183245"/>
            <a:ext cx="7989612" cy="75231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733"/>
            </a:lvl9pPr>
          </a:lstStyle>
          <a:p>
            <a:endParaRPr dirty="0"/>
          </a:p>
        </p:txBody>
      </p:sp>
      <p:pic>
        <p:nvPicPr>
          <p:cNvPr id="27" name="Picture 26"/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30" t="11649" b="-1"/>
          <a:stretch/>
        </p:blipFill>
        <p:spPr>
          <a:xfrm>
            <a:off x="2318151" y="-38292"/>
            <a:ext cx="4025901" cy="1675463"/>
          </a:xfrm>
          <a:prstGeom prst="rect">
            <a:avLst/>
          </a:prstGeom>
        </p:spPr>
      </p:pic>
      <p:sp>
        <p:nvSpPr>
          <p:cNvPr id="28" name="TextBox 27"/>
          <p:cNvSpPr txBox="1"/>
          <p:nvPr userDrawn="1"/>
        </p:nvSpPr>
        <p:spPr>
          <a:xfrm>
            <a:off x="9858119" y="5940641"/>
            <a:ext cx="2308645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b="1" u="sng" dirty="0">
                <a:solidFill>
                  <a:schemeClr val="bg1"/>
                </a:solidFill>
              </a:rPr>
              <a:t>www.ltrace.com.br</a:t>
            </a:r>
            <a:endParaRPr lang="en-US" b="1" u="sng" dirty="0">
              <a:solidFill>
                <a:schemeClr val="bg1"/>
              </a:solidFill>
            </a:endParaRPr>
          </a:p>
        </p:txBody>
      </p:sp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667411" y="3756456"/>
            <a:ext cx="11360800" cy="138160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 hasCustomPrompt="1"/>
          </p:nvPr>
        </p:nvSpPr>
        <p:spPr>
          <a:xfrm>
            <a:off x="415600" y="1790699"/>
            <a:ext cx="11360800" cy="43011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55" lvl="0" indent="-228600">
              <a:lnSpc>
                <a:spcPct val="90000"/>
              </a:lnSpc>
              <a:spcBef>
                <a:spcPts val="500"/>
              </a:spcBef>
              <a:spcAft>
                <a:spcPts val="500"/>
              </a:spcAft>
              <a:buSzPts val="1800"/>
              <a:buChar char="●"/>
              <a:defRPr sz="2800"/>
            </a:lvl1pPr>
            <a:lvl2pPr marL="1219110" lvl="1" indent="-228600">
              <a:lnSpc>
                <a:spcPct val="90000"/>
              </a:lnSpc>
              <a:spcBef>
                <a:spcPts val="600"/>
              </a:spcBef>
              <a:spcAft>
                <a:spcPts val="600"/>
              </a:spcAft>
              <a:buSzPts val="1400"/>
              <a:buChar char="○"/>
              <a:defRPr sz="2200"/>
            </a:lvl2pPr>
            <a:lvl3pPr marL="1828664" lvl="2" indent="-423301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218" lvl="3" indent="-423301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772" lvl="4" indent="-423301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327" lvl="5" indent="-423301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6880" lvl="6" indent="-423301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435" lvl="7" indent="-423301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5990" lvl="8" indent="-423301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r>
              <a:rPr lang="pt-BR" dirty="0"/>
              <a:t>Asdsds</a:t>
            </a:r>
          </a:p>
          <a:p>
            <a:r>
              <a:rPr lang="pt-BR" dirty="0"/>
              <a:t>sdsds</a:t>
            </a:r>
          </a:p>
          <a:p>
            <a:pPr lvl="1"/>
            <a:r>
              <a:rPr lang="pt-BR" dirty="0"/>
              <a:t>Asd</a:t>
            </a:r>
          </a:p>
          <a:p>
            <a:r>
              <a:rPr lang="pt-BR" dirty="0"/>
              <a:t>sdsds</a:t>
            </a:r>
          </a:p>
          <a:p>
            <a:pPr lvl="1"/>
            <a:r>
              <a:rPr lang="pt-BR" dirty="0"/>
              <a:t>Asd</a:t>
            </a:r>
          </a:p>
          <a:p>
            <a:pPr lvl="1"/>
            <a:endParaRPr lang="pt-BR" dirty="0"/>
          </a:p>
        </p:txBody>
      </p:sp>
      <p:sp>
        <p:nvSpPr>
          <p:cNvPr id="9" name="Google Shape;21;p5"/>
          <p:cNvSpPr txBox="1">
            <a:spLocks noGrp="1"/>
          </p:cNvSpPr>
          <p:nvPr>
            <p:ph type="title"/>
          </p:nvPr>
        </p:nvSpPr>
        <p:spPr>
          <a:xfrm>
            <a:off x="3260435" y="9420"/>
            <a:ext cx="8515965" cy="1284547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2800"/>
              <a:buNone/>
              <a:defRPr sz="3000" b="1">
                <a:solidFill>
                  <a:srgbClr val="005751"/>
                </a:solidFill>
                <a:latin typeface="Century Gothic" panose="020B0502020202020204" pitchFamily="34" charset="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3" name="Rectangle 2"/>
          <p:cNvSpPr/>
          <p:nvPr userDrawn="1"/>
        </p:nvSpPr>
        <p:spPr>
          <a:xfrm>
            <a:off x="834387" y="0"/>
            <a:ext cx="1374658" cy="1375444"/>
          </a:xfrm>
          <a:prstGeom prst="rect">
            <a:avLst/>
          </a:prstGeom>
          <a:solidFill>
            <a:srgbClr val="0092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8554"/>
          <a:stretch/>
        </p:blipFill>
        <p:spPr>
          <a:xfrm>
            <a:off x="932726" y="92625"/>
            <a:ext cx="1201418" cy="1211530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>
          <a:xfrm>
            <a:off x="3260436" y="1280218"/>
            <a:ext cx="8931564" cy="95226"/>
          </a:xfrm>
          <a:prstGeom prst="rect">
            <a:avLst/>
          </a:prstGeom>
          <a:solidFill>
            <a:srgbClr val="00928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 userDrawn="1"/>
        </p:nvSpPr>
        <p:spPr>
          <a:xfrm>
            <a:off x="0" y="6411014"/>
            <a:ext cx="12192000" cy="457200"/>
          </a:xfrm>
          <a:prstGeom prst="rect">
            <a:avLst/>
          </a:prstGeom>
          <a:solidFill>
            <a:srgbClr val="44444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 userDrawn="1"/>
        </p:nvSpPr>
        <p:spPr>
          <a:xfrm>
            <a:off x="0" y="5544457"/>
            <a:ext cx="12192000" cy="8468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" name="Group 16"/>
          <p:cNvGrpSpPr/>
          <p:nvPr userDrawn="1"/>
        </p:nvGrpSpPr>
        <p:grpSpPr>
          <a:xfrm>
            <a:off x="4841382" y="6409379"/>
            <a:ext cx="6455229" cy="457202"/>
            <a:chOff x="1843314" y="6391272"/>
            <a:chExt cx="6455229" cy="457204"/>
          </a:xfrm>
        </p:grpSpPr>
        <p:sp>
          <p:nvSpPr>
            <p:cNvPr id="14" name="Flowchart: Data 13"/>
            <p:cNvSpPr/>
            <p:nvPr userDrawn="1"/>
          </p:nvSpPr>
          <p:spPr>
            <a:xfrm>
              <a:off x="1843314" y="6391274"/>
              <a:ext cx="3280229" cy="457202"/>
            </a:xfrm>
            <a:prstGeom prst="flowChartInputOutput">
              <a:avLst/>
            </a:prstGeom>
            <a:solidFill>
              <a:srgbClr val="6364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Flowchart: Data 19"/>
            <p:cNvSpPr/>
            <p:nvPr userDrawn="1"/>
          </p:nvSpPr>
          <p:spPr>
            <a:xfrm>
              <a:off x="3737428" y="6391273"/>
              <a:ext cx="1778001" cy="457202"/>
            </a:xfrm>
            <a:prstGeom prst="flowChartInputOutput">
              <a:avLst/>
            </a:prstGeom>
            <a:solidFill>
              <a:srgbClr val="63646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lowchart: Data 20"/>
            <p:cNvSpPr/>
            <p:nvPr userDrawn="1"/>
          </p:nvSpPr>
          <p:spPr>
            <a:xfrm>
              <a:off x="5130229" y="6391274"/>
              <a:ext cx="1778001" cy="457202"/>
            </a:xfrm>
            <a:prstGeom prst="flowChartInputOutput">
              <a:avLst/>
            </a:prstGeom>
            <a:solidFill>
              <a:srgbClr val="9091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lowchart: Data 21"/>
            <p:cNvSpPr/>
            <p:nvPr userDrawn="1"/>
          </p:nvSpPr>
          <p:spPr>
            <a:xfrm>
              <a:off x="6520542" y="6391272"/>
              <a:ext cx="1778001" cy="457202"/>
            </a:xfrm>
            <a:prstGeom prst="flowChartInputOutput">
              <a:avLst/>
            </a:prstGeom>
            <a:solidFill>
              <a:srgbClr val="90919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415600" y="740800"/>
            <a:ext cx="37440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415600" y="1852800"/>
            <a:ext cx="37440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55" lvl="0" indent="-406371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1219110" lvl="1" indent="-4063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2pPr>
            <a:lvl3pPr marL="1828664" lvl="2" indent="-4063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3pPr>
            <a:lvl4pPr marL="2438218" lvl="3" indent="-4063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4pPr>
            <a:lvl5pPr marL="3047772" lvl="4" indent="-4063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5pPr>
            <a:lvl6pPr marL="3657327" lvl="5" indent="-406371">
              <a:spcBef>
                <a:spcPts val="2133"/>
              </a:spcBef>
              <a:spcAft>
                <a:spcPts val="0"/>
              </a:spcAft>
              <a:buSzPts val="1200"/>
              <a:buChar char="■"/>
              <a:defRPr sz="1600"/>
            </a:lvl6pPr>
            <a:lvl7pPr marL="4266880" lvl="6" indent="-406371">
              <a:spcBef>
                <a:spcPts val="2133"/>
              </a:spcBef>
              <a:spcAft>
                <a:spcPts val="0"/>
              </a:spcAft>
              <a:buSzPts val="1200"/>
              <a:buChar char="●"/>
              <a:defRPr sz="1600"/>
            </a:lvl7pPr>
            <a:lvl8pPr marL="4876435" lvl="7" indent="-406371">
              <a:spcBef>
                <a:spcPts val="2133"/>
              </a:spcBef>
              <a:spcAft>
                <a:spcPts val="0"/>
              </a:spcAft>
              <a:buSzPts val="1200"/>
              <a:buChar char="○"/>
              <a:defRPr sz="1600"/>
            </a:lvl8pPr>
            <a:lvl9pPr marL="5485990" lvl="8" indent="-406371">
              <a:spcBef>
                <a:spcPts val="2133"/>
              </a:spcBef>
              <a:spcAft>
                <a:spcPts val="2133"/>
              </a:spcAft>
              <a:buSzPts val="1200"/>
              <a:buChar char="■"/>
              <a:defRPr sz="16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653667" y="600200"/>
            <a:ext cx="849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6096000" y="-167"/>
            <a:ext cx="6096000" cy="68580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67"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54000" y="1644233"/>
            <a:ext cx="5393600" cy="1976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56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354000" y="3737433"/>
            <a:ext cx="5393600" cy="16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8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6586000" y="965433"/>
            <a:ext cx="5116000" cy="492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55" lvl="0" indent="-457167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10" lvl="1" indent="-423301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664" lvl="2" indent="-423301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218" lvl="3" indent="-423301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772" lvl="4" indent="-423301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327" lvl="5" indent="-423301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6880" lvl="6" indent="-423301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435" lvl="7" indent="-423301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5990" lvl="8" indent="-423301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415600" y="5640767"/>
            <a:ext cx="7998400" cy="80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609555" lvl="0" indent="-30477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415600" y="1474833"/>
            <a:ext cx="11360800" cy="26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6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415600" y="4202967"/>
            <a:ext cx="11360800" cy="173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55" lvl="0" indent="-457167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10" lvl="1" indent="-423301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2pPr>
            <a:lvl3pPr marL="1828664" lvl="2" indent="-423301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3pPr>
            <a:lvl4pPr marL="2438218" lvl="3" indent="-423301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4pPr>
            <a:lvl5pPr marL="3047772" lvl="4" indent="-423301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5pPr>
            <a:lvl6pPr marL="3657327" lvl="5" indent="-423301" algn="ctr">
              <a:spcBef>
                <a:spcPts val="2133"/>
              </a:spcBef>
              <a:spcAft>
                <a:spcPts val="0"/>
              </a:spcAft>
              <a:buSzPts val="1400"/>
              <a:buChar char="■"/>
              <a:defRPr/>
            </a:lvl6pPr>
            <a:lvl7pPr marL="4266880" lvl="6" indent="-423301" algn="ctr">
              <a:spcBef>
                <a:spcPts val="2133"/>
              </a:spcBef>
              <a:spcAft>
                <a:spcPts val="0"/>
              </a:spcAft>
              <a:buSzPts val="1400"/>
              <a:buChar char="●"/>
              <a:defRPr/>
            </a:lvl7pPr>
            <a:lvl8pPr marL="4876435" lvl="7" indent="-423301" algn="ctr">
              <a:spcBef>
                <a:spcPts val="2133"/>
              </a:spcBef>
              <a:spcAft>
                <a:spcPts val="0"/>
              </a:spcAft>
              <a:buSzPts val="1400"/>
              <a:buChar char="○"/>
              <a:defRPr/>
            </a:lvl8pPr>
            <a:lvl9pPr marL="5485990" lvl="8" indent="-423301" algn="ctr">
              <a:spcBef>
                <a:spcPts val="2133"/>
              </a:spcBef>
              <a:spcAft>
                <a:spcPts val="2133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00" y="593367"/>
            <a:ext cx="1136080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00" y="1536633"/>
            <a:ext cx="113608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 dirty="0"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333">
                <a:solidFill>
                  <a:schemeClr val="dk2"/>
                </a:solidFill>
              </a:defRPr>
            </a:lvl1pPr>
            <a:lvl2pPr lvl="1" algn="r">
              <a:buNone/>
              <a:defRPr sz="1333">
                <a:solidFill>
                  <a:schemeClr val="dk2"/>
                </a:solidFill>
              </a:defRPr>
            </a:lvl2pPr>
            <a:lvl3pPr lvl="2" algn="r">
              <a:buNone/>
              <a:defRPr sz="1333">
                <a:solidFill>
                  <a:schemeClr val="dk2"/>
                </a:solidFill>
              </a:defRPr>
            </a:lvl3pPr>
            <a:lvl4pPr lvl="3" algn="r">
              <a:buNone/>
              <a:defRPr sz="1333">
                <a:solidFill>
                  <a:schemeClr val="dk2"/>
                </a:solidFill>
              </a:defRPr>
            </a:lvl4pPr>
            <a:lvl5pPr lvl="4" algn="r">
              <a:buNone/>
              <a:defRPr sz="1333">
                <a:solidFill>
                  <a:schemeClr val="dk2"/>
                </a:solidFill>
              </a:defRPr>
            </a:lvl5pPr>
            <a:lvl6pPr lvl="5" algn="r">
              <a:buNone/>
              <a:defRPr sz="1333">
                <a:solidFill>
                  <a:schemeClr val="dk2"/>
                </a:solidFill>
              </a:defRPr>
            </a:lvl6pPr>
            <a:lvl7pPr lvl="6" algn="r">
              <a:buNone/>
              <a:defRPr sz="1333">
                <a:solidFill>
                  <a:schemeClr val="dk2"/>
                </a:solidFill>
              </a:defRPr>
            </a:lvl7pPr>
            <a:lvl8pPr lvl="7" algn="r">
              <a:buNone/>
              <a:defRPr sz="1333">
                <a:solidFill>
                  <a:schemeClr val="dk2"/>
                </a:solidFill>
              </a:defRPr>
            </a:lvl8pPr>
            <a:lvl9pPr lvl="8" algn="r">
              <a:buNone/>
              <a:defRPr sz="1333">
                <a:solidFill>
                  <a:schemeClr val="dk2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0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2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ltrace.com.br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2650836" y="1216598"/>
            <a:ext cx="9541164" cy="2216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89" dirty="0"/>
          </a:p>
        </p:txBody>
      </p:sp>
      <p:sp>
        <p:nvSpPr>
          <p:cNvPr id="2" name="TextBox 1"/>
          <p:cNvSpPr txBox="1"/>
          <p:nvPr/>
        </p:nvSpPr>
        <p:spPr>
          <a:xfrm>
            <a:off x="5020222" y="6047757"/>
            <a:ext cx="215155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u="sng" dirty="0">
                <a:solidFill>
                  <a:srgbClr val="009288"/>
                </a:solidFill>
                <a:hlinkClick r:id="rId3"/>
              </a:rPr>
              <a:t>www.ltrace.com.br</a:t>
            </a:r>
            <a:endParaRPr lang="pt-BR" u="sng" dirty="0">
              <a:solidFill>
                <a:srgbClr val="009288"/>
              </a:solidFill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649224" y="0"/>
            <a:ext cx="1687575" cy="146419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8864" y="6088859"/>
            <a:ext cx="42755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Fernando Bordignon, Computer Science PhD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9591675" y="6057900"/>
            <a:ext cx="2600324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1600" u="sng" dirty="0">
                <a:solidFill>
                  <a:srgbClr val="009288"/>
                </a:solidFill>
              </a:rPr>
              <a:t>fernando@ltrace.com.br</a:t>
            </a:r>
            <a:endParaRPr lang="en-US" sz="1600" u="sng" dirty="0">
              <a:solidFill>
                <a:srgbClr val="009288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30" t="11649" b="-1"/>
          <a:stretch/>
        </p:blipFill>
        <p:spPr>
          <a:xfrm>
            <a:off x="2061029" y="50800"/>
            <a:ext cx="4025901" cy="167546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r="67778"/>
          <a:stretch/>
        </p:blipFill>
        <p:spPr>
          <a:xfrm>
            <a:off x="621578" y="136762"/>
            <a:ext cx="1258277" cy="11906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FBC5D5B-2A3D-444C-AE29-96DF0FAF6296}"/>
              </a:ext>
            </a:extLst>
          </p:cNvPr>
          <p:cNvSpPr txBox="1"/>
          <p:nvPr/>
        </p:nvSpPr>
        <p:spPr>
          <a:xfrm>
            <a:off x="243343" y="2277319"/>
            <a:ext cx="11687174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KDE </a:t>
            </a:r>
            <a:r>
              <a:rPr lang="pt-BR" sz="4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petrophysical</a:t>
            </a:r>
            <a:r>
              <a:rPr lang="pt-BR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4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inversion</a:t>
            </a:r>
            <a:r>
              <a:rPr lang="pt-BR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4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using</a:t>
            </a:r>
            <a:r>
              <a:rPr lang="pt-BR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pt-BR" sz="4000" dirty="0" smtClean="0">
                <a:latin typeface="Arial" panose="020B0604020202020204" pitchFamily="34" charset="0"/>
                <a:cs typeface="Arial" panose="020B0604020202020204" pitchFamily="34" charset="0"/>
              </a:rPr>
              <a:t>DMS approach for data </a:t>
            </a:r>
            <a:r>
              <a:rPr lang="pt-BR" sz="4000" dirty="0" err="1" smtClean="0">
                <a:latin typeface="Arial" panose="020B0604020202020204" pitchFamily="34" charset="0"/>
                <a:cs typeface="Arial" panose="020B0604020202020204" pitchFamily="34" charset="0"/>
              </a:rPr>
              <a:t>conditioning</a:t>
            </a:r>
            <a:endParaRPr lang="pt-BR" sz="40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36388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>
          <a:xfrm>
            <a:off x="415600" y="1430726"/>
            <a:ext cx="11360800" cy="3714174"/>
          </a:xfrm>
        </p:spPr>
        <p:txBody>
          <a:bodyPr/>
          <a:lstStyle/>
          <a:p>
            <a:pPr marL="380955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Computational time</a:t>
            </a:r>
          </a:p>
          <a:p>
            <a:pPr marL="380955" indent="0">
              <a:spcBef>
                <a:spcPts val="1200"/>
              </a:spcBef>
              <a:spcAft>
                <a:spcPts val="1200"/>
              </a:spcAft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0955" indent="0">
              <a:spcBef>
                <a:spcPts val="1200"/>
              </a:spcBef>
              <a:spcAft>
                <a:spcPts val="1200"/>
              </a:spcAft>
              <a:buNone/>
            </a:pPr>
            <a:endParaRPr lang="en-US" sz="2400" dirty="0" smtClean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0955" indent="0">
              <a:spcBef>
                <a:spcPts val="1200"/>
              </a:spcBef>
              <a:spcAft>
                <a:spcPts val="1200"/>
              </a:spcAft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380955" indent="0">
              <a:spcBef>
                <a:spcPts val="1200"/>
              </a:spcBef>
              <a:spcAft>
                <a:spcPts val="1200"/>
              </a:spcAft>
              <a:buNone/>
            </a:pPr>
            <a:r>
              <a:rPr lang="en-US" sz="2400" dirty="0" smtClean="0">
                <a:latin typeface="Arial" panose="020B0604020202020204" pitchFamily="34" charset="0"/>
                <a:cs typeface="Arial" panose="020B0604020202020204" pitchFamily="34" charset="0"/>
              </a:rPr>
              <a:t>RAM memory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sz="2400" dirty="0" err="1" smtClean="0">
                <a:latin typeface="+mj-lt"/>
              </a:rPr>
              <a:t>Comparing</a:t>
            </a:r>
            <a:r>
              <a:rPr lang="pt-BR" sz="2400" dirty="0" smtClean="0">
                <a:latin typeface="+mj-lt"/>
              </a:rPr>
              <a:t> </a:t>
            </a:r>
            <a:r>
              <a:rPr lang="pt-BR" sz="2400" dirty="0" err="1" smtClean="0">
                <a:latin typeface="+mj-lt"/>
              </a:rPr>
              <a:t>the</a:t>
            </a:r>
            <a:r>
              <a:rPr lang="pt-BR" sz="2400" dirty="0" smtClean="0">
                <a:latin typeface="+mj-lt"/>
              </a:rPr>
              <a:t> Approaches</a:t>
            </a:r>
            <a:endParaRPr lang="en-US" dirty="0">
              <a:latin typeface="+mj-lt"/>
            </a:endParaRPr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70626547"/>
              </p:ext>
            </p:extLst>
          </p:nvPr>
        </p:nvGraphicFramePr>
        <p:xfrm>
          <a:off x="2401455" y="2272145"/>
          <a:ext cx="7481454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3818">
                  <a:extLst>
                    <a:ext uri="{9D8B030D-6E8A-4147-A177-3AD203B41FA5}">
                      <a16:colId xmlns:a16="http://schemas.microsoft.com/office/drawing/2014/main" val="2908569411"/>
                    </a:ext>
                  </a:extLst>
                </a:gridCol>
                <a:gridCol w="2493818">
                  <a:extLst>
                    <a:ext uri="{9D8B030D-6E8A-4147-A177-3AD203B41FA5}">
                      <a16:colId xmlns:a16="http://schemas.microsoft.com/office/drawing/2014/main" val="3725987659"/>
                    </a:ext>
                  </a:extLst>
                </a:gridCol>
                <a:gridCol w="2493818">
                  <a:extLst>
                    <a:ext uri="{9D8B030D-6E8A-4147-A177-3AD203B41FA5}">
                      <a16:colId xmlns:a16="http://schemas.microsoft.com/office/drawing/2014/main" val="183440913"/>
                    </a:ext>
                  </a:extLst>
                </a:gridCol>
              </a:tblGrid>
              <a:tr h="483370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4-variate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7-variate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669258"/>
                  </a:ext>
                </a:extLst>
              </a:tr>
              <a:tr h="48337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Traditional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0.56 sec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446 sec</a:t>
                      </a: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309604"/>
                  </a:ext>
                </a:extLst>
              </a:tr>
              <a:tr h="48337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DMS</a:t>
                      </a:r>
                      <a:r>
                        <a:rPr lang="en-US" sz="2400" baseline="0" dirty="0" smtClean="0"/>
                        <a:t> approach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1.59 sec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2.68 sec</a:t>
                      </a: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368234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05656681"/>
              </p:ext>
            </p:extLst>
          </p:nvPr>
        </p:nvGraphicFramePr>
        <p:xfrm>
          <a:off x="2401455" y="4668044"/>
          <a:ext cx="7481454" cy="1554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3818">
                  <a:extLst>
                    <a:ext uri="{9D8B030D-6E8A-4147-A177-3AD203B41FA5}">
                      <a16:colId xmlns:a16="http://schemas.microsoft.com/office/drawing/2014/main" val="2908569411"/>
                    </a:ext>
                  </a:extLst>
                </a:gridCol>
                <a:gridCol w="2493818">
                  <a:extLst>
                    <a:ext uri="{9D8B030D-6E8A-4147-A177-3AD203B41FA5}">
                      <a16:colId xmlns:a16="http://schemas.microsoft.com/office/drawing/2014/main" val="3725987659"/>
                    </a:ext>
                  </a:extLst>
                </a:gridCol>
                <a:gridCol w="2493818">
                  <a:extLst>
                    <a:ext uri="{9D8B030D-6E8A-4147-A177-3AD203B41FA5}">
                      <a16:colId xmlns:a16="http://schemas.microsoft.com/office/drawing/2014/main" val="183440913"/>
                    </a:ext>
                  </a:extLst>
                </a:gridCol>
              </a:tblGrid>
              <a:tr h="483370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4-variate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7-variate</a:t>
                      </a:r>
                      <a:endParaRPr lang="en-US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70669258"/>
                  </a:ext>
                </a:extLst>
              </a:tr>
              <a:tr h="48337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Traditional</a:t>
                      </a:r>
                      <a:endParaRPr lang="en-US" sz="2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dirty="0" smtClean="0"/>
                        <a:t>2 GB</a:t>
                      </a:r>
                      <a:endParaRPr lang="en-US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800" b="1" dirty="0" smtClean="0"/>
                        <a:t>183GB</a:t>
                      </a:r>
                      <a:endParaRPr lang="en-US" sz="28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18309604"/>
                  </a:ext>
                </a:extLst>
              </a:tr>
              <a:tr h="483370">
                <a:tc>
                  <a:txBody>
                    <a:bodyPr/>
                    <a:lstStyle/>
                    <a:p>
                      <a:pPr algn="ctr"/>
                      <a:r>
                        <a:rPr lang="en-US" sz="2400" dirty="0" smtClean="0"/>
                        <a:t>DMS</a:t>
                      </a:r>
                      <a:r>
                        <a:rPr lang="en-US" sz="2400" baseline="0" dirty="0" smtClean="0"/>
                        <a:t> approach</a:t>
                      </a:r>
                      <a:endParaRPr lang="en-US" sz="2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dirty="0" smtClean="0"/>
                        <a:t>2 GB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US" sz="2800" b="1" dirty="0" smtClean="0"/>
                        <a:t>2 GB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93682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499600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1932" y="2100942"/>
            <a:ext cx="8319280" cy="4207302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881932" y="1721286"/>
            <a:ext cx="277364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Traditional: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41572" y="1721286"/>
            <a:ext cx="263048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DMS approach: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73533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0629" y="2100941"/>
            <a:ext cx="11821886" cy="4211635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151092" y="1721286"/>
            <a:ext cx="2773642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Traditional: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041572" y="1721286"/>
            <a:ext cx="2630480" cy="379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DMS approach: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130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458787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5542" y="1488466"/>
            <a:ext cx="10237586" cy="5188110"/>
          </a:xfrm>
          <a:prstGeom prst="rect">
            <a:avLst/>
          </a:prstGeom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Noise Free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70123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std_vp</a:t>
            </a:r>
            <a:r>
              <a:rPr lang="en-US" dirty="0"/>
              <a:t> = </a:t>
            </a:r>
            <a:r>
              <a:rPr lang="en-US" dirty="0" smtClean="0"/>
              <a:t>50; </a:t>
            </a:r>
            <a:r>
              <a:rPr lang="en-US" dirty="0" err="1" smtClean="0"/>
              <a:t>std_vs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25; </a:t>
            </a:r>
            <a:r>
              <a:rPr lang="en-US" dirty="0" err="1" smtClean="0"/>
              <a:t>std_rho</a:t>
            </a:r>
            <a:r>
              <a:rPr lang="en-US" dirty="0" smtClean="0"/>
              <a:t> </a:t>
            </a:r>
            <a:r>
              <a:rPr lang="en-US" dirty="0"/>
              <a:t>= 0.05; </a:t>
            </a:r>
            <a:r>
              <a:rPr lang="en-US" dirty="0" err="1"/>
              <a:t>crit_por</a:t>
            </a:r>
            <a:r>
              <a:rPr lang="en-US" dirty="0"/>
              <a:t> = 0.4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9402" y="1518557"/>
            <a:ext cx="9850654" cy="4985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385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std_vp</a:t>
            </a:r>
            <a:r>
              <a:rPr lang="en-US" dirty="0"/>
              <a:t> = </a:t>
            </a:r>
            <a:r>
              <a:rPr lang="en-US" dirty="0" smtClean="0"/>
              <a:t>50; </a:t>
            </a:r>
            <a:r>
              <a:rPr lang="en-US" dirty="0" err="1" smtClean="0"/>
              <a:t>std_vs</a:t>
            </a:r>
            <a:r>
              <a:rPr lang="en-US" dirty="0" smtClean="0"/>
              <a:t> </a:t>
            </a:r>
            <a:r>
              <a:rPr lang="en-US" dirty="0"/>
              <a:t>= </a:t>
            </a:r>
            <a:r>
              <a:rPr lang="en-US" dirty="0" smtClean="0"/>
              <a:t>25; </a:t>
            </a:r>
            <a:r>
              <a:rPr lang="en-US" dirty="0" err="1" smtClean="0"/>
              <a:t>std_rho</a:t>
            </a:r>
            <a:r>
              <a:rPr lang="en-US" dirty="0" smtClean="0"/>
              <a:t> </a:t>
            </a:r>
            <a:r>
              <a:rPr lang="en-US" dirty="0"/>
              <a:t>= 0.05; </a:t>
            </a:r>
            <a:r>
              <a:rPr lang="en-US" dirty="0" err="1"/>
              <a:t>crit_por</a:t>
            </a:r>
            <a:r>
              <a:rPr lang="en-US" dirty="0"/>
              <a:t> = </a:t>
            </a:r>
            <a:r>
              <a:rPr lang="en-US" dirty="0" smtClean="0"/>
              <a:t>0.3 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0290" y="1529544"/>
            <a:ext cx="10436932" cy="52619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477365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232727" y="1256149"/>
            <a:ext cx="9541164" cy="22167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489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AAAF5A6-400E-4D55-BF40-1349CEFE2CA8}"/>
              </a:ext>
            </a:extLst>
          </p:cNvPr>
          <p:cNvSpPr txBox="1"/>
          <p:nvPr/>
        </p:nvSpPr>
        <p:spPr>
          <a:xfrm>
            <a:off x="0" y="2790820"/>
            <a:ext cx="12191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Thank</a:t>
            </a:r>
            <a:r>
              <a:rPr lang="pt-BR" sz="4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pt-BR" sz="4000" b="1" dirty="0" err="1">
                <a:latin typeface="Arial" panose="020B0604020202020204" pitchFamily="34" charset="0"/>
                <a:cs typeface="Arial" panose="020B0604020202020204" pitchFamily="34" charset="0"/>
              </a:rPr>
              <a:t>you</a:t>
            </a:r>
            <a:endParaRPr lang="pt-BR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730" t="11649" b="-1"/>
          <a:stretch/>
        </p:blipFill>
        <p:spPr>
          <a:xfrm>
            <a:off x="2336799" y="50800"/>
            <a:ext cx="4025901" cy="1675463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5020223" y="4825092"/>
            <a:ext cx="2151551" cy="379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u="sng" dirty="0">
                <a:solidFill>
                  <a:srgbClr val="009288"/>
                </a:solidFill>
              </a:rPr>
              <a:t>www.ltrace.com.br</a:t>
            </a:r>
            <a:endParaRPr lang="en-US" u="sng" dirty="0">
              <a:solidFill>
                <a:srgbClr val="009288"/>
              </a:solidFill>
            </a:endParaRPr>
          </a:p>
        </p:txBody>
      </p:sp>
      <p:pic>
        <p:nvPicPr>
          <p:cNvPr id="6" name="Picture 2" descr="Ficheiro:Petrobras.svg – Wikipédia, a enciclopédia liv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4119" y="55278"/>
            <a:ext cx="4047880" cy="12008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0" y="6088678"/>
            <a:ext cx="20521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/>
              <a:t>Fernando Bordignon</a:t>
            </a:r>
            <a:endParaRPr lang="en-US" sz="1600" dirty="0"/>
          </a:p>
        </p:txBody>
      </p:sp>
      <p:sp>
        <p:nvSpPr>
          <p:cNvPr id="9" name="Rectangle 8"/>
          <p:cNvSpPr/>
          <p:nvPr/>
        </p:nvSpPr>
        <p:spPr>
          <a:xfrm>
            <a:off x="9601200" y="6057900"/>
            <a:ext cx="259079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pt-BR" sz="1600" u="sng" dirty="0">
                <a:solidFill>
                  <a:srgbClr val="009288"/>
                </a:solidFill>
              </a:rPr>
              <a:t>fernando@ltrace.com.br</a:t>
            </a:r>
            <a:endParaRPr lang="en-US" sz="1600" u="sng" dirty="0">
              <a:solidFill>
                <a:srgbClr val="009288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9535322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Custom 1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0097A7"/>
      </a:accent1>
      <a:accent2>
        <a:srgbClr val="212121"/>
      </a:accent2>
      <a:accent3>
        <a:srgbClr val="78909C"/>
      </a:accent3>
      <a:accent4>
        <a:srgbClr val="0097A7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12138</TotalTime>
  <Words>97</Words>
  <Application>Microsoft Office PowerPoint</Application>
  <PresentationFormat>Widescreen</PresentationFormat>
  <Paragraphs>38</Paragraphs>
  <Slides>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Century Gothic</vt:lpstr>
      <vt:lpstr>Arial</vt:lpstr>
      <vt:lpstr>Simple Light</vt:lpstr>
      <vt:lpstr>PowerPoint Presentation</vt:lpstr>
      <vt:lpstr>Comparing the Approaches</vt:lpstr>
      <vt:lpstr>PowerPoint Presentation</vt:lpstr>
      <vt:lpstr>PowerPoint Presentation</vt:lpstr>
      <vt:lpstr>PowerPoint Presentation</vt:lpstr>
      <vt:lpstr>Noise Free</vt:lpstr>
      <vt:lpstr>std_vp = 50; std_vs = 25; std_rho = 0.05; crit_por = 0.4 </vt:lpstr>
      <vt:lpstr>std_vp = 50; std_vs = 25; std_rho = 0.05; crit_por = 0.3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leandro</dc:creator>
  <cp:lastModifiedBy>leandro</cp:lastModifiedBy>
  <cp:revision>833</cp:revision>
  <dcterms:modified xsi:type="dcterms:W3CDTF">2023-07-09T17:27:06Z</dcterms:modified>
</cp:coreProperties>
</file>